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2" r:id="rId5"/>
    <p:sldId id="284" r:id="rId6"/>
    <p:sldId id="285" r:id="rId7"/>
    <p:sldId id="286" r:id="rId8"/>
    <p:sldId id="287" r:id="rId9"/>
    <p:sldId id="288" r:id="rId10"/>
    <p:sldId id="258"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a:srgbClr val="FFFFFF"/>
    <a:srgbClr val="49600B"/>
    <a:srgbClr val="F8F8F8"/>
    <a:srgbClr val="F2F2F2"/>
    <a:srgbClr val="B5C18A"/>
    <a:srgbClr val="F7F6F1"/>
    <a:srgbClr val="F4EEF7"/>
    <a:srgbClr val="8E9B03"/>
    <a:srgbClr val="EEF1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800"/>
              <a:t>Welcome to our Proof of Concept demonstrating how CKAN can revolutionize data management and decision-making in public sector operations.</a:t>
            </a:r>
            <a:r>
              <a:rPr lang="en-US" altLang="zh-CN" sz="1800"/>
              <a:t>  (10 seconds)</a:t>
            </a:r>
            <a:endParaRPr lang="en-US" altLang="zh-CN"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Our objective was to develop a Proof of Concept demonstrating how CKAN can enhance data management, improve policy analysis, and streamline decision-making in the public sector through improved data workflows. (</a:t>
            </a:r>
            <a:r>
              <a:rPr lang="en-US" altLang="zh-CN"/>
              <a:t>2</a:t>
            </a:r>
            <a:r>
              <a:rPr lang="zh-CN" altLang="en-US"/>
              <a:t>0 seconds)</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We implemented CKAN from the ground up, configuring it to meet public sector needs. This involved domain setup, installation, and customization of existing features to create an environment conducive to efficient data management and policy workflows.(</a:t>
            </a:r>
            <a:r>
              <a:rPr lang="en-US" altLang="zh-CN"/>
              <a:t>3</a:t>
            </a:r>
            <a:r>
              <a:rPr lang="zh-CN" altLang="en-US"/>
              <a:t>0 seconds)</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Our PoC demonstrates how CKAN enhances data management through a centralized repository, standardized metadata, and improved data discovery. These features significantly streamline the process of storing, finding, and accessing crucial policy-related data.(</a:t>
            </a:r>
            <a:r>
              <a:rPr lang="en-US" altLang="zh-CN"/>
              <a:t>4</a:t>
            </a:r>
            <a:r>
              <a:rPr lang="zh-CN" altLang="en-US"/>
              <a:t>0 seconds)</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CKAN's built-in tools greatly enhance policy analysis. We've showcased its data visualization capabilities, cross-dataset analysis features, and robust API. These tools enable policymakers to gain deeper insights and make data-driven decisions more efficiently.(</a:t>
            </a:r>
            <a:r>
              <a:rPr lang="en-US" altLang="zh-CN"/>
              <a:t>4</a:t>
            </a:r>
            <a:r>
              <a:rPr lang="zh-CN" altLang="en-US"/>
              <a:t>0 seconds)</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Our PoC illustrates how CKAN optimizes decision-making processes. Real-time data access, collaborative features, and data-driven insights empower policymakers to make informed decisions quickly and effectively.</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This Proof of Concept demonstrates CKAN's potential to significantly improve data accessibility, enhance policy formulation efficiency, and foster cross-department collaboration in the public sector.</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4000">
                <a:sym typeface="+mn-ea"/>
              </a:rPr>
              <a:t>Thank you for your attention. We believe this PoC clearly showcases CKAN's potential to transform public sector data management and decision-making processes.</a:t>
            </a:r>
            <a:r>
              <a:rPr lang="en-US" altLang="zh-CN" sz="4000">
                <a:sym typeface="+mn-ea"/>
              </a:rPr>
              <a:t>(10 seconds)</a:t>
            </a:r>
            <a:endParaRPr lang="en-US" altLang="zh-CN" sz="4000">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tags" Target="../tags/tag3.xml"/><Relationship Id="rId2" Type="http://schemas.openxmlformats.org/officeDocument/2006/relationships/image" Target="../media/image2.png"/><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image" Target="../media/image7.jpeg"/><Relationship Id="rId6" Type="http://schemas.openxmlformats.org/officeDocument/2006/relationships/tags" Target="../tags/tag6.xml"/><Relationship Id="rId5" Type="http://schemas.openxmlformats.org/officeDocument/2006/relationships/image" Target="../media/image6.png"/><Relationship Id="rId4" Type="http://schemas.openxmlformats.org/officeDocument/2006/relationships/tags" Target="../tags/tag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3.png"/><Relationship Id="rId6" Type="http://schemas.openxmlformats.org/officeDocument/2006/relationships/tags" Target="../tags/tag9.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tags" Target="../tags/tag8.xml"/><Relationship Id="rId2" Type="http://schemas.openxmlformats.org/officeDocument/2006/relationships/image" Target="../media/image11.png"/><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tags" Target="../tags/tag12.xml"/><Relationship Id="rId4" Type="http://schemas.openxmlformats.org/officeDocument/2006/relationships/image" Target="../media/image15.png"/><Relationship Id="rId3" Type="http://schemas.openxmlformats.org/officeDocument/2006/relationships/tags" Target="../tags/tag11.xml"/><Relationship Id="rId2" Type="http://schemas.openxmlformats.org/officeDocument/2006/relationships/image" Target="../media/image14.png"/><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nvSpPr>
        <p:spPr>
          <a:xfrm>
            <a:off x="1414780" y="560705"/>
            <a:ext cx="9077960" cy="4363720"/>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5400" kern="1200">
                <a:solidFill>
                  <a:srgbClr val="8FA6AD"/>
                </a:solidFill>
                <a:latin typeface="+mj-lt"/>
                <a:ea typeface="+mj-ea"/>
                <a:cs typeface="+mj-cs"/>
              </a:defRPr>
            </a:lvl1pPr>
          </a:lstStyle>
          <a:p>
            <a:pPr algn="ctr" defTabSz="685800">
              <a:lnSpc>
                <a:spcPct val="150000"/>
              </a:lnSpc>
            </a:pPr>
            <a:r>
              <a:rPr lang="en-US" altLang="zh-CN" sz="6000" b="1" dirty="0">
                <a:solidFill>
                  <a:srgbClr val="49600B"/>
                </a:solidFill>
                <a:latin typeface="微软雅黑" panose="020B0503020204020204" charset="-122"/>
                <a:ea typeface="微软雅黑" panose="020B0503020204020204" charset="-122"/>
                <a:sym typeface="+mn-ea"/>
              </a:rPr>
              <a:t>CKAN for Enhanced Public Sector Data Management: A Proof of Concept</a:t>
            </a:r>
            <a:endParaRPr lang="en-US" altLang="zh-CN" sz="6000" b="1" dirty="0">
              <a:solidFill>
                <a:srgbClr val="49600B"/>
              </a:solidFill>
              <a:latin typeface="微软雅黑" panose="020B0503020204020204" charset="-122"/>
              <a:ea typeface="微软雅黑" panose="020B0503020204020204" charset="-122"/>
              <a:sym typeface="+mn-ea"/>
            </a:endParaRPr>
          </a:p>
        </p:txBody>
      </p:sp>
      <p:sp>
        <p:nvSpPr>
          <p:cNvPr id="4" name="文本框 3"/>
          <p:cNvSpPr txBox="1"/>
          <p:nvPr/>
        </p:nvSpPr>
        <p:spPr>
          <a:xfrm>
            <a:off x="3474720" y="5547360"/>
            <a:ext cx="5036185" cy="583565"/>
          </a:xfrm>
          <a:prstGeom prst="rect">
            <a:avLst/>
          </a:prstGeom>
          <a:noFill/>
        </p:spPr>
        <p:txBody>
          <a:bodyPr wrap="square" rtlCol="0">
            <a:spAutoFit/>
          </a:bodyPr>
          <a:p>
            <a:r>
              <a:rPr lang="zh-CN" altLang="en-US" sz="3200"/>
              <a:t>Team Name:</a:t>
            </a:r>
            <a:r>
              <a:rPr lang="en-US" altLang="zh-CN" sz="3200"/>
              <a:t> Accelerating</a:t>
            </a:r>
            <a:r>
              <a:rPr lang="zh-CN" altLang="en-US" sz="3200"/>
              <a:t> </a:t>
            </a:r>
            <a:endParaRPr lang="zh-CN" altLang="en-US" sz="3200"/>
          </a:p>
        </p:txBody>
      </p:sp>
      <p:sp>
        <p:nvSpPr>
          <p:cNvPr id="6" name="圆角矩形 5"/>
          <p:cNvSpPr/>
          <p:nvPr>
            <p:custDataLst>
              <p:tags r:id="rId2"/>
            </p:custDataLst>
          </p:nvPr>
        </p:nvSpPr>
        <p:spPr>
          <a:xfrm>
            <a:off x="3206115" y="5440680"/>
            <a:ext cx="5305425" cy="797560"/>
          </a:xfrm>
          <a:prstGeom prst="round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6F1"/>
        </a:solidFill>
        <a:effectLst/>
      </p:bgPr>
    </p:bg>
    <p:spTree>
      <p:nvGrpSpPr>
        <p:cNvPr id="1" name=""/>
        <p:cNvGrpSpPr/>
        <p:nvPr/>
      </p:nvGrpSpPr>
      <p:grpSpPr/>
      <p:sp>
        <p:nvSpPr>
          <p:cNvPr id="3" name="矩形 2"/>
          <p:cNvSpPr/>
          <p:nvPr/>
        </p:nvSpPr>
        <p:spPr>
          <a:xfrm>
            <a:off x="115570" y="118110"/>
            <a:ext cx="11998325" cy="6622415"/>
          </a:xfrm>
          <a:prstGeom prst="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438150" y="354330"/>
            <a:ext cx="3916045" cy="797560"/>
          </a:xfrm>
          <a:prstGeom prst="round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38150" y="430530"/>
            <a:ext cx="3799205" cy="645160"/>
          </a:xfrm>
          <a:prstGeom prst="rect">
            <a:avLst/>
          </a:prstGeom>
          <a:noFill/>
        </p:spPr>
        <p:txBody>
          <a:bodyPr wrap="square" rtlCol="0">
            <a:spAutoFit/>
          </a:bodyPr>
          <a:p>
            <a:r>
              <a:rPr lang="zh-CN" altLang="en-US" sz="3600">
                <a:solidFill>
                  <a:srgbClr val="49600B"/>
                </a:solidFill>
                <a:sym typeface="+mn-ea"/>
              </a:rPr>
              <a:t>Project Objective</a:t>
            </a:r>
            <a:endParaRPr lang="zh-CN" altLang="en-US" sz="3600">
              <a:solidFill>
                <a:srgbClr val="49600B"/>
              </a:solidFill>
              <a:sym typeface="+mn-ea"/>
            </a:endParaRPr>
          </a:p>
        </p:txBody>
      </p:sp>
      <p:sp>
        <p:nvSpPr>
          <p:cNvPr id="2" name="文本框 1"/>
          <p:cNvSpPr txBox="1"/>
          <p:nvPr/>
        </p:nvSpPr>
        <p:spPr>
          <a:xfrm>
            <a:off x="4557395" y="1001395"/>
            <a:ext cx="7470775" cy="521970"/>
          </a:xfrm>
          <a:prstGeom prst="rect">
            <a:avLst/>
          </a:prstGeom>
          <a:noFill/>
        </p:spPr>
        <p:txBody>
          <a:bodyPr wrap="square" rtlCol="0">
            <a:spAutoFit/>
          </a:bodyPr>
          <a:p>
            <a:r>
              <a:rPr lang="zh-CN" altLang="en-US" sz="2400"/>
              <a:t>Develop a PoC to </a:t>
            </a:r>
            <a:r>
              <a:rPr lang="zh-CN" altLang="en-US" sz="2800"/>
              <a:t>showcase </a:t>
            </a:r>
            <a:r>
              <a:rPr lang="zh-CN" altLang="en-US" sz="2400"/>
              <a:t>CKAN's capabilities in:</a:t>
            </a:r>
            <a:endParaRPr lang="zh-CN" altLang="en-US" sz="2400"/>
          </a:p>
        </p:txBody>
      </p:sp>
      <p:pic>
        <p:nvPicPr>
          <p:cNvPr id="11" name="图片 10"/>
          <p:cNvPicPr>
            <a:picLocks noChangeAspect="1"/>
          </p:cNvPicPr>
          <p:nvPr>
            <p:custDataLst>
              <p:tags r:id="rId1"/>
            </p:custDataLst>
          </p:nvPr>
        </p:nvPicPr>
        <p:blipFill>
          <a:blip r:embed="rId2"/>
          <a:stretch>
            <a:fillRect/>
          </a:stretch>
        </p:blipFill>
        <p:spPr>
          <a:xfrm>
            <a:off x="339090" y="1523365"/>
            <a:ext cx="6750685" cy="4885055"/>
          </a:xfrm>
          <a:prstGeom prst="rect">
            <a:avLst/>
          </a:prstGeom>
        </p:spPr>
      </p:pic>
      <p:sp>
        <p:nvSpPr>
          <p:cNvPr id="12" name="文本框 11"/>
          <p:cNvSpPr txBox="1"/>
          <p:nvPr/>
        </p:nvSpPr>
        <p:spPr>
          <a:xfrm>
            <a:off x="7235190" y="1944370"/>
            <a:ext cx="4533265" cy="2098675"/>
          </a:xfrm>
          <a:prstGeom prst="rect">
            <a:avLst/>
          </a:prstGeom>
          <a:noFill/>
        </p:spPr>
        <p:txBody>
          <a:bodyPr wrap="square" rtlCol="0">
            <a:noAutofit/>
          </a:bodyPr>
          <a:p>
            <a:pPr marL="285750" indent="-285750">
              <a:lnSpc>
                <a:spcPct val="130000"/>
              </a:lnSpc>
              <a:buFont typeface="Arial" panose="020B0604020202090204" pitchFamily="34" charset="0"/>
              <a:buChar char="•"/>
            </a:pPr>
            <a:r>
              <a:rPr lang="zh-CN" altLang="en-US" sz="2400">
                <a:sym typeface="+mn-ea"/>
              </a:rPr>
              <a:t>Enhancing data management</a:t>
            </a:r>
            <a:endParaRPr lang="zh-CN" altLang="en-US" sz="2400"/>
          </a:p>
          <a:p>
            <a:pPr marL="285750" indent="-285750">
              <a:lnSpc>
                <a:spcPct val="130000"/>
              </a:lnSpc>
              <a:buFont typeface="Arial" panose="020B0604020202090204" pitchFamily="34" charset="0"/>
              <a:buChar char="•"/>
            </a:pPr>
            <a:r>
              <a:rPr lang="zh-CN" altLang="en-US" sz="2400">
                <a:sym typeface="+mn-ea"/>
              </a:rPr>
              <a:t>Improving policy analysis</a:t>
            </a:r>
            <a:endParaRPr lang="zh-CN" altLang="en-US" sz="2400"/>
          </a:p>
          <a:p>
            <a:pPr marL="285750" indent="-285750">
              <a:lnSpc>
                <a:spcPct val="130000"/>
              </a:lnSpc>
              <a:buFont typeface="Arial" panose="020B0604020202090204" pitchFamily="34" charset="0"/>
              <a:buChar char="•"/>
            </a:pPr>
            <a:r>
              <a:rPr lang="zh-CN" altLang="en-US" sz="2400">
                <a:sym typeface="+mn-ea"/>
              </a:rPr>
              <a:t>Streamlining decision-making processes</a:t>
            </a:r>
            <a:endParaRPr lang="zh-CN" altLang="en-US" sz="2400">
              <a:sym typeface="+mn-ea"/>
            </a:endParaRPr>
          </a:p>
        </p:txBody>
      </p:sp>
      <p:pic>
        <p:nvPicPr>
          <p:cNvPr id="13" name="图片 12" descr="9152ab7e265f5139daca9e9909001bb8c4ee49836094b-aG1XcC_fw658"/>
          <p:cNvPicPr>
            <a:picLocks noChangeAspect="1"/>
          </p:cNvPicPr>
          <p:nvPr>
            <p:custDataLst>
              <p:tags r:id="rId3"/>
            </p:custDataLst>
          </p:nvPr>
        </p:nvPicPr>
        <p:blipFill>
          <a:blip r:embed="rId4"/>
          <a:stretch>
            <a:fillRect/>
          </a:stretch>
        </p:blipFill>
        <p:spPr>
          <a:xfrm>
            <a:off x="9816465" y="3404870"/>
            <a:ext cx="2211705" cy="3335655"/>
          </a:xfrm>
          <a:prstGeom prst="rect">
            <a:avLst/>
          </a:prstGeom>
        </p:spPr>
      </p:pic>
      <p:sp>
        <p:nvSpPr>
          <p:cNvPr id="14" name="文本框 13"/>
          <p:cNvSpPr txBox="1"/>
          <p:nvPr/>
        </p:nvSpPr>
        <p:spPr>
          <a:xfrm>
            <a:off x="659130" y="6421755"/>
            <a:ext cx="4064000" cy="219075"/>
          </a:xfrm>
          <a:prstGeom prst="rect">
            <a:avLst/>
          </a:prstGeom>
          <a:noFill/>
        </p:spPr>
        <p:txBody>
          <a:bodyPr wrap="square" rtlCol="0">
            <a:noAutofit/>
          </a:bodyPr>
          <a:p>
            <a:r>
              <a:rPr lang="zh-CN" altLang="en-US" sz="1200" i="1"/>
              <a:t>Image source:</a:t>
            </a:r>
            <a:r>
              <a:rPr lang="en-US" altLang="zh-CN" sz="1200" i="1"/>
              <a:t> ckan.org</a:t>
            </a:r>
            <a:endParaRPr lang="en-US" altLang="zh-CN" sz="1200"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6F1"/>
        </a:solidFill>
        <a:effectLst/>
      </p:bgPr>
    </p:bg>
    <p:spTree>
      <p:nvGrpSpPr>
        <p:cNvPr id="1" name=""/>
        <p:cNvGrpSpPr/>
        <p:nvPr/>
      </p:nvGrpSpPr>
      <p:grpSpPr/>
      <p:sp>
        <p:nvSpPr>
          <p:cNvPr id="3" name="矩形 2"/>
          <p:cNvSpPr/>
          <p:nvPr/>
        </p:nvSpPr>
        <p:spPr>
          <a:xfrm>
            <a:off x="115570" y="118110"/>
            <a:ext cx="11998325" cy="6622415"/>
          </a:xfrm>
          <a:prstGeom prst="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438150" y="354330"/>
            <a:ext cx="4734560" cy="797560"/>
          </a:xfrm>
          <a:prstGeom prst="round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38150" y="430530"/>
            <a:ext cx="5144135" cy="645160"/>
          </a:xfrm>
          <a:prstGeom prst="rect">
            <a:avLst/>
          </a:prstGeom>
          <a:noFill/>
        </p:spPr>
        <p:txBody>
          <a:bodyPr wrap="square" rtlCol="0">
            <a:spAutoFit/>
          </a:bodyPr>
          <a:p>
            <a:r>
              <a:rPr lang="zh-CN" altLang="en-US" sz="3600">
                <a:solidFill>
                  <a:srgbClr val="49600B"/>
                </a:solidFill>
                <a:sym typeface="+mn-ea"/>
              </a:rPr>
              <a:t>CKAN Implementation </a:t>
            </a:r>
            <a:endParaRPr lang="zh-CN" altLang="en-US" sz="3600">
              <a:solidFill>
                <a:srgbClr val="49600B"/>
              </a:solidFill>
              <a:sym typeface="+mn-ea"/>
            </a:endParaRPr>
          </a:p>
        </p:txBody>
      </p:sp>
      <p:sp>
        <p:nvSpPr>
          <p:cNvPr id="6" name="文本框 5"/>
          <p:cNvSpPr txBox="1"/>
          <p:nvPr/>
        </p:nvSpPr>
        <p:spPr>
          <a:xfrm>
            <a:off x="6275070" y="430530"/>
            <a:ext cx="5753735" cy="1641475"/>
          </a:xfrm>
          <a:prstGeom prst="rect">
            <a:avLst/>
          </a:prstGeom>
          <a:noFill/>
        </p:spPr>
        <p:txBody>
          <a:bodyPr wrap="square" rtlCol="0">
            <a:spAutoFit/>
          </a:bodyPr>
          <a:p>
            <a:pPr marL="342900" indent="-342900">
              <a:lnSpc>
                <a:spcPct val="140000"/>
              </a:lnSpc>
              <a:buFont typeface="Arial" panose="020B0604020202090204" pitchFamily="34" charset="0"/>
              <a:buAutoNum type="arabicPeriod"/>
            </a:pPr>
            <a:r>
              <a:rPr lang="zh-CN" altLang="en-US" sz="2400"/>
              <a:t>Domain setup and CKAN installation</a:t>
            </a:r>
            <a:endParaRPr lang="zh-CN" altLang="en-US" sz="2400"/>
          </a:p>
          <a:p>
            <a:pPr marL="342900" indent="-342900">
              <a:lnSpc>
                <a:spcPct val="140000"/>
              </a:lnSpc>
              <a:buFont typeface="Arial" panose="020B0604020202090204" pitchFamily="34" charset="0"/>
              <a:buAutoNum type="arabicPeriod"/>
            </a:pPr>
            <a:r>
              <a:rPr lang="zh-CN" altLang="en-US" sz="2400"/>
              <a:t>Configuration for public sector needs</a:t>
            </a:r>
            <a:endParaRPr lang="zh-CN" altLang="en-US" sz="2400"/>
          </a:p>
          <a:p>
            <a:pPr marL="342900" indent="-342900">
              <a:lnSpc>
                <a:spcPct val="140000"/>
              </a:lnSpc>
              <a:buFont typeface="Arial" panose="020B0604020202090204" pitchFamily="34" charset="0"/>
              <a:buAutoNum type="arabicPeriod"/>
            </a:pPr>
            <a:r>
              <a:rPr lang="zh-CN" altLang="en-US" sz="2400"/>
              <a:t>Customization of existing features</a:t>
            </a:r>
            <a:endParaRPr lang="zh-CN" altLang="en-US" sz="2400"/>
          </a:p>
        </p:txBody>
      </p:sp>
      <p:pic>
        <p:nvPicPr>
          <p:cNvPr id="7" name="图片 6"/>
          <p:cNvPicPr>
            <a:picLocks noChangeAspect="1"/>
          </p:cNvPicPr>
          <p:nvPr>
            <p:custDataLst>
              <p:tags r:id="rId1"/>
            </p:custDataLst>
          </p:nvPr>
        </p:nvPicPr>
        <p:blipFill>
          <a:blip r:embed="rId2"/>
          <a:stretch>
            <a:fillRect/>
          </a:stretch>
        </p:blipFill>
        <p:spPr>
          <a:xfrm>
            <a:off x="171450" y="1275080"/>
            <a:ext cx="6102985" cy="5397500"/>
          </a:xfrm>
          <a:prstGeom prst="rect">
            <a:avLst/>
          </a:prstGeom>
        </p:spPr>
      </p:pic>
      <p:pic>
        <p:nvPicPr>
          <p:cNvPr id="8" name="图片 7" descr="截屏2024-09-30 12.46.00"/>
          <p:cNvPicPr>
            <a:picLocks noChangeAspect="1"/>
          </p:cNvPicPr>
          <p:nvPr/>
        </p:nvPicPr>
        <p:blipFill>
          <a:blip r:embed="rId3"/>
          <a:stretch>
            <a:fillRect/>
          </a:stretch>
        </p:blipFill>
        <p:spPr>
          <a:xfrm>
            <a:off x="6388735" y="2172970"/>
            <a:ext cx="5584190" cy="154114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6462395" y="4046220"/>
            <a:ext cx="4194175" cy="2018665"/>
          </a:xfrm>
          <a:prstGeom prst="rect">
            <a:avLst/>
          </a:prstGeom>
        </p:spPr>
      </p:pic>
      <p:pic>
        <p:nvPicPr>
          <p:cNvPr id="10" name="图片 9" descr="fb809d939d9e76e24402955879ebe45f43e7c2a3119aea-dnj76d_fw658"/>
          <p:cNvPicPr>
            <a:picLocks noChangeAspect="1"/>
          </p:cNvPicPr>
          <p:nvPr>
            <p:custDataLst>
              <p:tags r:id="rId6"/>
            </p:custDataLst>
          </p:nvPr>
        </p:nvPicPr>
        <p:blipFill>
          <a:blip r:embed="rId7"/>
          <a:stretch>
            <a:fillRect/>
          </a:stretch>
        </p:blipFill>
        <p:spPr>
          <a:xfrm>
            <a:off x="10726420" y="3950970"/>
            <a:ext cx="1387475" cy="27209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6F1"/>
        </a:solidFill>
        <a:effectLst/>
      </p:bgPr>
    </p:bg>
    <p:spTree>
      <p:nvGrpSpPr>
        <p:cNvPr id="1" name=""/>
        <p:cNvGrpSpPr/>
        <p:nvPr/>
      </p:nvGrpSpPr>
      <p:grpSpPr/>
      <p:sp>
        <p:nvSpPr>
          <p:cNvPr id="3" name="矩形 2"/>
          <p:cNvSpPr/>
          <p:nvPr/>
        </p:nvSpPr>
        <p:spPr>
          <a:xfrm>
            <a:off x="115570" y="118110"/>
            <a:ext cx="11998325" cy="6622415"/>
          </a:xfrm>
          <a:prstGeom prst="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438150" y="354330"/>
            <a:ext cx="7167880" cy="797560"/>
          </a:xfrm>
          <a:prstGeom prst="round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38150" y="430530"/>
            <a:ext cx="7530465" cy="645160"/>
          </a:xfrm>
          <a:prstGeom prst="rect">
            <a:avLst/>
          </a:prstGeom>
          <a:noFill/>
        </p:spPr>
        <p:txBody>
          <a:bodyPr wrap="square" rtlCol="0">
            <a:spAutoFit/>
          </a:bodyPr>
          <a:p>
            <a:r>
              <a:rPr lang="zh-CN" altLang="en-US" sz="3600">
                <a:solidFill>
                  <a:srgbClr val="49600B"/>
                </a:solidFill>
                <a:sym typeface="+mn-ea"/>
              </a:rPr>
              <a:t>Data Management Enhancements</a:t>
            </a:r>
            <a:endParaRPr lang="zh-CN" altLang="en-US" sz="3600">
              <a:solidFill>
                <a:srgbClr val="49600B"/>
              </a:solidFill>
              <a:sym typeface="+mn-ea"/>
            </a:endParaRPr>
          </a:p>
        </p:txBody>
      </p:sp>
      <p:sp>
        <p:nvSpPr>
          <p:cNvPr id="2" name="文本框 1"/>
          <p:cNvSpPr txBox="1"/>
          <p:nvPr/>
        </p:nvSpPr>
        <p:spPr>
          <a:xfrm>
            <a:off x="438150" y="1455420"/>
            <a:ext cx="6201410" cy="1529715"/>
          </a:xfrm>
          <a:prstGeom prst="rect">
            <a:avLst/>
          </a:prstGeom>
          <a:noFill/>
        </p:spPr>
        <p:txBody>
          <a:bodyPr wrap="square" rtlCol="0">
            <a:spAutoFit/>
          </a:bodyPr>
          <a:p>
            <a:pPr marL="342900" indent="-342900">
              <a:lnSpc>
                <a:spcPct val="130000"/>
              </a:lnSpc>
              <a:buFont typeface="Arial" panose="020B0604020202090204" pitchFamily="34" charset="0"/>
              <a:buChar char="•"/>
            </a:pPr>
            <a:r>
              <a:rPr lang="zh-CN" altLang="en-US" sz="2400"/>
              <a:t>Centralized data repository</a:t>
            </a:r>
            <a:endParaRPr lang="zh-CN" altLang="en-US" sz="2400"/>
          </a:p>
          <a:p>
            <a:pPr marL="342900" indent="-342900">
              <a:lnSpc>
                <a:spcPct val="130000"/>
              </a:lnSpc>
              <a:buFont typeface="Arial" panose="020B0604020202090204" pitchFamily="34" charset="0"/>
              <a:buChar char="•"/>
            </a:pPr>
            <a:r>
              <a:rPr lang="zh-CN" altLang="en-US" sz="2400"/>
              <a:t>Standardized metadata</a:t>
            </a:r>
            <a:endParaRPr lang="zh-CN" altLang="en-US" sz="2400"/>
          </a:p>
          <a:p>
            <a:pPr marL="342900" indent="-342900">
              <a:lnSpc>
                <a:spcPct val="130000"/>
              </a:lnSpc>
              <a:buFont typeface="Arial" panose="020B0604020202090204" pitchFamily="34" charset="0"/>
              <a:buChar char="•"/>
            </a:pPr>
            <a:r>
              <a:rPr lang="zh-CN" altLang="en-US" sz="2400"/>
              <a:t>Improved data discovery and access</a:t>
            </a:r>
            <a:endParaRPr lang="zh-CN" altLang="en-US" sz="2400"/>
          </a:p>
        </p:txBody>
      </p:sp>
      <p:pic>
        <p:nvPicPr>
          <p:cNvPr id="13" name="图片 12" descr="截屏2024-09-30 13.07.04"/>
          <p:cNvPicPr>
            <a:picLocks noChangeAspect="1"/>
          </p:cNvPicPr>
          <p:nvPr/>
        </p:nvPicPr>
        <p:blipFill>
          <a:blip r:embed="rId1"/>
          <a:stretch>
            <a:fillRect/>
          </a:stretch>
        </p:blipFill>
        <p:spPr>
          <a:xfrm>
            <a:off x="8502650" y="206375"/>
            <a:ext cx="3495040" cy="6441440"/>
          </a:xfrm>
          <a:prstGeom prst="rect">
            <a:avLst/>
          </a:prstGeom>
        </p:spPr>
      </p:pic>
      <p:pic>
        <p:nvPicPr>
          <p:cNvPr id="14" name="图片 13" descr="截屏2024-09-30 13.09.27"/>
          <p:cNvPicPr>
            <a:picLocks noChangeAspect="1"/>
          </p:cNvPicPr>
          <p:nvPr/>
        </p:nvPicPr>
        <p:blipFill>
          <a:blip r:embed="rId2"/>
          <a:stretch>
            <a:fillRect/>
          </a:stretch>
        </p:blipFill>
        <p:spPr>
          <a:xfrm>
            <a:off x="4180840" y="3429000"/>
            <a:ext cx="4126865" cy="2935605"/>
          </a:xfrm>
          <a:prstGeom prst="rect">
            <a:avLst/>
          </a:prstGeom>
        </p:spPr>
      </p:pic>
      <p:pic>
        <p:nvPicPr>
          <p:cNvPr id="15" name="图片 14" descr="截屏2024-09-30 13.11.43"/>
          <p:cNvPicPr>
            <a:picLocks noChangeAspect="1"/>
          </p:cNvPicPr>
          <p:nvPr/>
        </p:nvPicPr>
        <p:blipFill>
          <a:blip r:embed="rId3"/>
          <a:stretch>
            <a:fillRect/>
          </a:stretch>
        </p:blipFill>
        <p:spPr>
          <a:xfrm>
            <a:off x="404495" y="3618865"/>
            <a:ext cx="3581400" cy="27457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6F1"/>
        </a:solidFill>
        <a:effectLst/>
      </p:bgPr>
    </p:bg>
    <p:spTree>
      <p:nvGrpSpPr>
        <p:cNvPr id="1" name=""/>
        <p:cNvGrpSpPr/>
        <p:nvPr/>
      </p:nvGrpSpPr>
      <p:grpSpPr/>
      <p:sp>
        <p:nvSpPr>
          <p:cNvPr id="3" name="矩形 2"/>
          <p:cNvSpPr/>
          <p:nvPr/>
        </p:nvSpPr>
        <p:spPr>
          <a:xfrm>
            <a:off x="115570" y="118110"/>
            <a:ext cx="11998325" cy="6622415"/>
          </a:xfrm>
          <a:prstGeom prst="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438150" y="354330"/>
            <a:ext cx="6415405" cy="797560"/>
          </a:xfrm>
          <a:prstGeom prst="round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38150" y="430530"/>
            <a:ext cx="6511290" cy="645160"/>
          </a:xfrm>
          <a:prstGeom prst="rect">
            <a:avLst/>
          </a:prstGeom>
          <a:noFill/>
        </p:spPr>
        <p:txBody>
          <a:bodyPr wrap="square" rtlCol="0">
            <a:spAutoFit/>
          </a:bodyPr>
          <a:p>
            <a:r>
              <a:rPr lang="zh-CN" altLang="en-US" sz="3600">
                <a:solidFill>
                  <a:srgbClr val="49600B"/>
                </a:solidFill>
                <a:sym typeface="+mn-ea"/>
              </a:rPr>
              <a:t>Policy Analysis Improvements</a:t>
            </a:r>
            <a:endParaRPr lang="zh-CN" altLang="en-US" sz="3600">
              <a:solidFill>
                <a:srgbClr val="49600B"/>
              </a:solidFill>
              <a:sym typeface="+mn-ea"/>
            </a:endParaRPr>
          </a:p>
        </p:txBody>
      </p:sp>
      <p:sp>
        <p:nvSpPr>
          <p:cNvPr id="6" name="文本框 5"/>
          <p:cNvSpPr txBox="1"/>
          <p:nvPr/>
        </p:nvSpPr>
        <p:spPr>
          <a:xfrm>
            <a:off x="438150" y="1516380"/>
            <a:ext cx="5314950" cy="1641475"/>
          </a:xfrm>
          <a:prstGeom prst="rect">
            <a:avLst/>
          </a:prstGeom>
          <a:noFill/>
        </p:spPr>
        <p:txBody>
          <a:bodyPr wrap="square" rtlCol="0">
            <a:spAutoFit/>
          </a:bodyPr>
          <a:p>
            <a:pPr marL="342900" indent="-342900">
              <a:lnSpc>
                <a:spcPct val="140000"/>
              </a:lnSpc>
              <a:buFont typeface="Arial" panose="020B0604020202090204" pitchFamily="34" charset="0"/>
              <a:buChar char="•"/>
            </a:pPr>
            <a:r>
              <a:rPr lang="zh-CN" altLang="en-US" sz="2400"/>
              <a:t>Data visualization tools</a:t>
            </a:r>
            <a:endParaRPr lang="zh-CN" altLang="en-US" sz="2400"/>
          </a:p>
          <a:p>
            <a:pPr marL="342900" indent="-342900">
              <a:lnSpc>
                <a:spcPct val="140000"/>
              </a:lnSpc>
              <a:buFont typeface="Arial" panose="020B0604020202090204" pitchFamily="34" charset="0"/>
              <a:buChar char="•"/>
            </a:pPr>
            <a:r>
              <a:rPr lang="zh-CN" altLang="en-US" sz="2400"/>
              <a:t>Cross-dataset analysis capabilities</a:t>
            </a:r>
            <a:endParaRPr lang="zh-CN" altLang="en-US" sz="2400"/>
          </a:p>
          <a:p>
            <a:pPr marL="342900" indent="-342900">
              <a:lnSpc>
                <a:spcPct val="140000"/>
              </a:lnSpc>
              <a:buFont typeface="Arial" panose="020B0604020202090204" pitchFamily="34" charset="0"/>
              <a:buChar char="•"/>
            </a:pPr>
            <a:r>
              <a:rPr lang="zh-CN" altLang="en-US" sz="2400"/>
              <a:t>API for data access and integration</a:t>
            </a:r>
            <a:endParaRPr lang="zh-CN" altLang="en-US" sz="2400"/>
          </a:p>
        </p:txBody>
      </p:sp>
      <p:pic>
        <p:nvPicPr>
          <p:cNvPr id="10" name="图片 9"/>
          <p:cNvPicPr/>
          <p:nvPr>
            <p:custDataLst>
              <p:tags r:id="rId1"/>
            </p:custDataLst>
          </p:nvPr>
        </p:nvPicPr>
        <p:blipFill>
          <a:blip r:embed="rId2"/>
        </p:blipFill>
        <p:spPr>
          <a:xfrm>
            <a:off x="2491105" y="3157855"/>
            <a:ext cx="4551045" cy="3382010"/>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7042150" y="850900"/>
            <a:ext cx="4956810" cy="5689600"/>
          </a:xfrm>
          <a:prstGeom prst="rect">
            <a:avLst/>
          </a:prstGeom>
        </p:spPr>
      </p:pic>
      <p:pic>
        <p:nvPicPr>
          <p:cNvPr id="12" name="图片 11" descr="截屏2024-09-30 13.34.40"/>
          <p:cNvPicPr>
            <a:picLocks noChangeAspect="1"/>
          </p:cNvPicPr>
          <p:nvPr/>
        </p:nvPicPr>
        <p:blipFill>
          <a:blip r:embed="rId5"/>
          <a:stretch>
            <a:fillRect/>
          </a:stretch>
        </p:blipFill>
        <p:spPr>
          <a:xfrm>
            <a:off x="224155" y="3157855"/>
            <a:ext cx="2139315" cy="2044065"/>
          </a:xfrm>
          <a:prstGeom prst="rect">
            <a:avLst/>
          </a:prstGeom>
        </p:spPr>
      </p:pic>
      <p:pic>
        <p:nvPicPr>
          <p:cNvPr id="16" name="图片 15" descr="9152ab7e265f5139daca9e9909001bb8c4ee49836094b-aG1XcC_fw658"/>
          <p:cNvPicPr>
            <a:picLocks noChangeAspect="1"/>
          </p:cNvPicPr>
          <p:nvPr>
            <p:custDataLst>
              <p:tags r:id="rId6"/>
            </p:custDataLst>
          </p:nvPr>
        </p:nvPicPr>
        <p:blipFill>
          <a:blip r:embed="rId7"/>
          <a:stretch>
            <a:fillRect/>
          </a:stretch>
        </p:blipFill>
        <p:spPr>
          <a:xfrm>
            <a:off x="542925" y="5029200"/>
            <a:ext cx="1134745" cy="17113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6F1"/>
        </a:solidFill>
        <a:effectLst/>
      </p:bgPr>
    </p:bg>
    <p:spTree>
      <p:nvGrpSpPr>
        <p:cNvPr id="1" name=""/>
        <p:cNvGrpSpPr/>
        <p:nvPr/>
      </p:nvGrpSpPr>
      <p:grpSpPr/>
      <p:sp>
        <p:nvSpPr>
          <p:cNvPr id="3" name="矩形 2"/>
          <p:cNvSpPr/>
          <p:nvPr/>
        </p:nvSpPr>
        <p:spPr>
          <a:xfrm>
            <a:off x="115570" y="118110"/>
            <a:ext cx="11998325" cy="6622415"/>
          </a:xfrm>
          <a:prstGeom prst="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438150" y="354330"/>
            <a:ext cx="8155940" cy="797560"/>
          </a:xfrm>
          <a:prstGeom prst="round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38150" y="430530"/>
            <a:ext cx="8155305" cy="645160"/>
          </a:xfrm>
          <a:prstGeom prst="rect">
            <a:avLst/>
          </a:prstGeom>
          <a:noFill/>
        </p:spPr>
        <p:txBody>
          <a:bodyPr wrap="square" rtlCol="0">
            <a:spAutoFit/>
          </a:bodyPr>
          <a:p>
            <a:r>
              <a:rPr lang="zh-CN" altLang="en-US" sz="3600">
                <a:solidFill>
                  <a:srgbClr val="49600B"/>
                </a:solidFill>
                <a:sym typeface="+mn-ea"/>
              </a:rPr>
              <a:t>Decision-Making Process Optimization</a:t>
            </a:r>
            <a:endParaRPr lang="zh-CN" altLang="en-US" sz="3600">
              <a:solidFill>
                <a:srgbClr val="49600B"/>
              </a:solidFill>
              <a:sym typeface="+mn-ea"/>
            </a:endParaRPr>
          </a:p>
        </p:txBody>
      </p:sp>
      <p:sp>
        <p:nvSpPr>
          <p:cNvPr id="2" name="文本框 1"/>
          <p:cNvSpPr txBox="1"/>
          <p:nvPr/>
        </p:nvSpPr>
        <p:spPr>
          <a:xfrm>
            <a:off x="543560" y="1574165"/>
            <a:ext cx="4064000" cy="1753235"/>
          </a:xfrm>
          <a:prstGeom prst="rect">
            <a:avLst/>
          </a:prstGeom>
          <a:noFill/>
        </p:spPr>
        <p:txBody>
          <a:bodyPr wrap="square" rtlCol="0">
            <a:spAutoFit/>
          </a:bodyPr>
          <a:p>
            <a:pPr marL="285750" indent="-285750">
              <a:lnSpc>
                <a:spcPct val="150000"/>
              </a:lnSpc>
              <a:buFont typeface="Wingdings" panose="05000000000000000000" charset="0"/>
              <a:buChar char=""/>
            </a:pPr>
            <a:r>
              <a:rPr lang="zh-CN" altLang="en-US" sz="2400"/>
              <a:t>Real-time data access</a:t>
            </a:r>
            <a:endParaRPr lang="zh-CN" altLang="en-US" sz="2400"/>
          </a:p>
          <a:p>
            <a:pPr marL="285750" indent="-285750">
              <a:lnSpc>
                <a:spcPct val="150000"/>
              </a:lnSpc>
              <a:buFont typeface="Wingdings" panose="05000000000000000000" charset="0"/>
              <a:buChar char=""/>
            </a:pPr>
            <a:r>
              <a:rPr lang="zh-CN" altLang="en-US" sz="2400"/>
              <a:t>Collaborative features</a:t>
            </a:r>
            <a:endParaRPr lang="zh-CN" altLang="en-US" sz="2400"/>
          </a:p>
          <a:p>
            <a:pPr marL="285750" indent="-285750">
              <a:lnSpc>
                <a:spcPct val="150000"/>
              </a:lnSpc>
              <a:buFont typeface="Wingdings" panose="05000000000000000000" charset="0"/>
              <a:buChar char=""/>
            </a:pPr>
            <a:r>
              <a:rPr lang="zh-CN" altLang="en-US" sz="2400"/>
              <a:t>Data-driven insights</a:t>
            </a:r>
            <a:endParaRPr lang="zh-CN" altLang="en-US" sz="2400"/>
          </a:p>
        </p:txBody>
      </p:sp>
      <p:pic>
        <p:nvPicPr>
          <p:cNvPr id="7" name="图片 6"/>
          <p:cNvPicPr/>
          <p:nvPr>
            <p:custDataLst>
              <p:tags r:id="rId1"/>
            </p:custDataLst>
          </p:nvPr>
        </p:nvPicPr>
        <p:blipFill>
          <a:blip r:embed="rId2"/>
        </p:blipFill>
        <p:spPr>
          <a:xfrm>
            <a:off x="2076450" y="3327400"/>
            <a:ext cx="5118100" cy="3413125"/>
          </a:xfrm>
          <a:prstGeom prst="rect">
            <a:avLst/>
          </a:prstGeom>
        </p:spPr>
      </p:pic>
      <p:pic>
        <p:nvPicPr>
          <p:cNvPr id="8" name="图片 7"/>
          <p:cNvPicPr/>
          <p:nvPr>
            <p:custDataLst>
              <p:tags r:id="rId3"/>
            </p:custDataLst>
          </p:nvPr>
        </p:nvPicPr>
        <p:blipFill>
          <a:blip r:embed="rId4"/>
        </p:blipFill>
        <p:spPr>
          <a:xfrm>
            <a:off x="7389495" y="1257300"/>
            <a:ext cx="4603750" cy="5269230"/>
          </a:xfrm>
          <a:prstGeom prst="rect">
            <a:avLst/>
          </a:prstGeom>
        </p:spPr>
      </p:pic>
      <p:pic>
        <p:nvPicPr>
          <p:cNvPr id="13" name="图片 12" descr="9152ab7e265f5139daca9e9909001bb8c4ee49836094b-aG1XcC_fw658"/>
          <p:cNvPicPr>
            <a:picLocks noChangeAspect="1"/>
          </p:cNvPicPr>
          <p:nvPr>
            <p:custDataLst>
              <p:tags r:id="rId5"/>
            </p:custDataLst>
          </p:nvPr>
        </p:nvPicPr>
        <p:blipFill>
          <a:blip r:embed="rId6"/>
          <a:stretch>
            <a:fillRect/>
          </a:stretch>
        </p:blipFill>
        <p:spPr>
          <a:xfrm>
            <a:off x="115570" y="3550285"/>
            <a:ext cx="1972945" cy="29762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6F1"/>
        </a:solidFill>
        <a:effectLst/>
      </p:bgPr>
    </p:bg>
    <p:spTree>
      <p:nvGrpSpPr>
        <p:cNvPr id="1" name=""/>
        <p:cNvGrpSpPr/>
        <p:nvPr/>
      </p:nvGrpSpPr>
      <p:grpSpPr/>
      <p:sp>
        <p:nvSpPr>
          <p:cNvPr id="3" name="矩形 2"/>
          <p:cNvSpPr/>
          <p:nvPr/>
        </p:nvSpPr>
        <p:spPr>
          <a:xfrm>
            <a:off x="115570" y="118110"/>
            <a:ext cx="11998325" cy="6622415"/>
          </a:xfrm>
          <a:prstGeom prst="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438150" y="354330"/>
            <a:ext cx="5919470" cy="797560"/>
          </a:xfrm>
          <a:prstGeom prst="roundRect">
            <a:avLst/>
          </a:prstGeom>
          <a:noFill/>
          <a:ln>
            <a:solidFill>
              <a:srgbClr val="8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38150" y="430530"/>
            <a:ext cx="5919470" cy="645160"/>
          </a:xfrm>
          <a:prstGeom prst="rect">
            <a:avLst/>
          </a:prstGeom>
          <a:noFill/>
        </p:spPr>
        <p:txBody>
          <a:bodyPr wrap="square" rtlCol="0">
            <a:spAutoFit/>
          </a:bodyPr>
          <a:p>
            <a:r>
              <a:rPr lang="zh-CN" altLang="en-US" sz="3600">
                <a:solidFill>
                  <a:srgbClr val="49600B"/>
                </a:solidFill>
                <a:sym typeface="+mn-ea"/>
              </a:rPr>
              <a:t>Impact and Future Potential </a:t>
            </a:r>
            <a:endParaRPr lang="zh-CN" altLang="en-US" sz="3600">
              <a:solidFill>
                <a:srgbClr val="49600B"/>
              </a:solidFill>
              <a:sym typeface="+mn-ea"/>
            </a:endParaRPr>
          </a:p>
        </p:txBody>
      </p:sp>
      <p:sp>
        <p:nvSpPr>
          <p:cNvPr id="2" name="文本框 1"/>
          <p:cNvSpPr txBox="1"/>
          <p:nvPr/>
        </p:nvSpPr>
        <p:spPr>
          <a:xfrm>
            <a:off x="543560" y="1574165"/>
            <a:ext cx="7194550" cy="1753235"/>
          </a:xfrm>
          <a:prstGeom prst="rect">
            <a:avLst/>
          </a:prstGeom>
          <a:noFill/>
        </p:spPr>
        <p:txBody>
          <a:bodyPr wrap="square" rtlCol="0">
            <a:spAutoFit/>
          </a:bodyPr>
          <a:p>
            <a:pPr marL="285750" indent="-285750">
              <a:lnSpc>
                <a:spcPct val="150000"/>
              </a:lnSpc>
              <a:buFont typeface="Wingdings" panose="05000000000000000000" charset="0"/>
              <a:buChar char=""/>
            </a:pPr>
            <a:r>
              <a:rPr lang="zh-CN" altLang="en-US" sz="2400"/>
              <a:t>Improved data accessibility and transparency</a:t>
            </a:r>
            <a:endParaRPr lang="zh-CN" altLang="en-US" sz="2400"/>
          </a:p>
          <a:p>
            <a:pPr marL="285750" indent="-285750">
              <a:lnSpc>
                <a:spcPct val="150000"/>
              </a:lnSpc>
              <a:buFont typeface="Wingdings" panose="05000000000000000000" charset="0"/>
              <a:buChar char=""/>
            </a:pPr>
            <a:r>
              <a:rPr lang="zh-CN" altLang="en-US" sz="2400"/>
              <a:t>Enhanced policy formulation efficiency</a:t>
            </a:r>
            <a:endParaRPr lang="zh-CN" altLang="en-US" sz="2400"/>
          </a:p>
          <a:p>
            <a:pPr marL="285750" indent="-285750">
              <a:lnSpc>
                <a:spcPct val="150000"/>
              </a:lnSpc>
              <a:buFont typeface="Wingdings" panose="05000000000000000000" charset="0"/>
              <a:buChar char=""/>
            </a:pPr>
            <a:r>
              <a:rPr lang="zh-CN" altLang="en-US" sz="2400"/>
              <a:t>Potential for cross-department collaboration</a:t>
            </a:r>
            <a:endParaRPr lang="zh-CN" altLang="en-US" sz="2400"/>
          </a:p>
        </p:txBody>
      </p:sp>
      <p:pic>
        <p:nvPicPr>
          <p:cNvPr id="9" name="图片 8" descr="architecture"/>
          <p:cNvPicPr>
            <a:picLocks noChangeAspect="1"/>
          </p:cNvPicPr>
          <p:nvPr/>
        </p:nvPicPr>
        <p:blipFill>
          <a:blip r:embed="rId1"/>
          <a:stretch>
            <a:fillRect/>
          </a:stretch>
        </p:blipFill>
        <p:spPr>
          <a:xfrm>
            <a:off x="7640320" y="354330"/>
            <a:ext cx="4354195" cy="3265805"/>
          </a:xfrm>
          <a:prstGeom prst="rect">
            <a:avLst/>
          </a:prstGeom>
        </p:spPr>
      </p:pic>
      <p:pic>
        <p:nvPicPr>
          <p:cNvPr id="10" name="图片 9" descr="EXTEND-BIG.2e16d0ba.fill-630x520 (1)"/>
          <p:cNvPicPr>
            <a:picLocks noChangeAspect="1"/>
          </p:cNvPicPr>
          <p:nvPr/>
        </p:nvPicPr>
        <p:blipFill>
          <a:blip r:embed="rId2"/>
          <a:stretch>
            <a:fillRect/>
          </a:stretch>
        </p:blipFill>
        <p:spPr>
          <a:xfrm>
            <a:off x="543560" y="3429635"/>
            <a:ext cx="3787775" cy="3126740"/>
          </a:xfrm>
          <a:prstGeom prst="rect">
            <a:avLst/>
          </a:prstGeom>
        </p:spPr>
      </p:pic>
      <p:pic>
        <p:nvPicPr>
          <p:cNvPr id="11" name="图片 10" descr="DATASTORE-BIG.2e16d0ba.fill-630x520 (1)"/>
          <p:cNvPicPr>
            <a:picLocks noChangeAspect="1"/>
          </p:cNvPicPr>
          <p:nvPr/>
        </p:nvPicPr>
        <p:blipFill>
          <a:blip r:embed="rId3"/>
          <a:stretch>
            <a:fillRect/>
          </a:stretch>
        </p:blipFill>
        <p:spPr>
          <a:xfrm>
            <a:off x="4664075" y="3429635"/>
            <a:ext cx="3787775" cy="3126105"/>
          </a:xfrm>
          <a:prstGeom prst="rect">
            <a:avLst/>
          </a:prstGeom>
        </p:spPr>
      </p:pic>
      <p:sp>
        <p:nvSpPr>
          <p:cNvPr id="14" name="文本框 13"/>
          <p:cNvSpPr txBox="1"/>
          <p:nvPr>
            <p:custDataLst>
              <p:tags r:id="rId4"/>
            </p:custDataLst>
          </p:nvPr>
        </p:nvSpPr>
        <p:spPr>
          <a:xfrm>
            <a:off x="600075" y="6521450"/>
            <a:ext cx="4064000" cy="219075"/>
          </a:xfrm>
          <a:prstGeom prst="rect">
            <a:avLst/>
          </a:prstGeom>
          <a:noFill/>
        </p:spPr>
        <p:txBody>
          <a:bodyPr wrap="square" rtlCol="0">
            <a:noAutofit/>
          </a:bodyPr>
          <a:p>
            <a:r>
              <a:rPr lang="zh-CN" altLang="en-US" sz="1200" i="1"/>
              <a:t>Image</a:t>
            </a:r>
            <a:r>
              <a:rPr lang="en-US" altLang="zh-CN" sz="1200" i="1"/>
              <a:t>s</a:t>
            </a:r>
            <a:r>
              <a:rPr lang="zh-CN" altLang="en-US" sz="1200" i="1"/>
              <a:t> source:</a:t>
            </a:r>
            <a:r>
              <a:rPr lang="en-US" altLang="zh-CN" sz="1200" i="1"/>
              <a:t> ckan.org</a:t>
            </a:r>
            <a:endParaRPr lang="en-US" altLang="zh-CN" sz="1200" i="1"/>
          </a:p>
        </p:txBody>
      </p:sp>
      <p:pic>
        <p:nvPicPr>
          <p:cNvPr id="12" name="图片 11" descr="9152ab7e265f5139daca9e9909001bb8c4ee49836094b-aG1XcC_fw658"/>
          <p:cNvPicPr>
            <a:picLocks noChangeAspect="1"/>
          </p:cNvPicPr>
          <p:nvPr>
            <p:custDataLst>
              <p:tags r:id="rId5"/>
            </p:custDataLst>
          </p:nvPr>
        </p:nvPicPr>
        <p:blipFill>
          <a:blip r:embed="rId6"/>
          <a:stretch>
            <a:fillRect/>
          </a:stretch>
        </p:blipFill>
        <p:spPr>
          <a:xfrm>
            <a:off x="9380855" y="3404870"/>
            <a:ext cx="2211705" cy="3335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8" name="文本框 45"/>
          <p:cNvSpPr>
            <a:spLocks noChangeArrowheads="1"/>
          </p:cNvSpPr>
          <p:nvPr/>
        </p:nvSpPr>
        <p:spPr bwMode="auto">
          <a:xfrm>
            <a:off x="601980" y="733425"/>
            <a:ext cx="312864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1" tIns="34270" rIns="68541" bIns="34270">
            <a:spAutoFit/>
          </a:bodyPr>
          <a:p>
            <a:pPr algn="ctr"/>
            <a:r>
              <a:rPr lang="en-US" altLang="zh-CN" sz="4000" b="1" dirty="0">
                <a:solidFill>
                  <a:srgbClr val="5E7A02"/>
                </a:solidFill>
                <a:latin typeface="微软雅黑 Light" panose="020B0502040204020203" pitchFamily="34" charset="-122"/>
                <a:sym typeface="微软雅黑" panose="020B0503020204020204" charset="-122"/>
              </a:rPr>
              <a:t>Conclusion</a:t>
            </a:r>
            <a:endParaRPr lang="en-US" altLang="zh-CN" sz="4000" b="1" dirty="0">
              <a:solidFill>
                <a:srgbClr val="5E7A02"/>
              </a:solidFill>
              <a:latin typeface="微软雅黑 Light" panose="020B0502040204020203" pitchFamily="34" charset="-122"/>
              <a:sym typeface="微软雅黑" panose="020B0503020204020204" charset="-122"/>
            </a:endParaRPr>
          </a:p>
        </p:txBody>
      </p:sp>
      <p:sp>
        <p:nvSpPr>
          <p:cNvPr id="4" name="文本框 3"/>
          <p:cNvSpPr txBox="1"/>
          <p:nvPr/>
        </p:nvSpPr>
        <p:spPr>
          <a:xfrm>
            <a:off x="4260850" y="2744470"/>
            <a:ext cx="3669665" cy="922020"/>
          </a:xfrm>
          <a:prstGeom prst="rect">
            <a:avLst/>
          </a:prstGeom>
          <a:noFill/>
        </p:spPr>
        <p:txBody>
          <a:bodyPr wrap="square" rtlCol="0">
            <a:spAutoFit/>
          </a:bodyPr>
          <a:p>
            <a:r>
              <a:rPr lang="zh-CN" altLang="en-US" sz="5400"/>
              <a:t>Thank you</a:t>
            </a:r>
            <a:endParaRPr lang="zh-CN" altLang="en-US" sz="540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919</Words>
  <Application>WPS 文字</Application>
  <PresentationFormat>宽屏</PresentationFormat>
  <Paragraphs>50</Paragraphs>
  <Slides>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vt:i4>
      </vt:variant>
    </vt:vector>
  </HeadingPairs>
  <TitlesOfParts>
    <vt:vector size="26" baseType="lpstr">
      <vt:lpstr>Arial</vt:lpstr>
      <vt:lpstr>宋体</vt:lpstr>
      <vt:lpstr>Wingdings</vt:lpstr>
      <vt:lpstr>微软雅黑</vt:lpstr>
      <vt:lpstr>汉仪旗黑</vt:lpstr>
      <vt:lpstr>微软雅黑 Light</vt:lpstr>
      <vt:lpstr>汉仪中黑KW</vt:lpstr>
      <vt:lpstr>Calibri</vt:lpstr>
      <vt:lpstr>Lao UI</vt:lpstr>
      <vt:lpstr>苹方-简</vt:lpstr>
      <vt:lpstr>Helvetica Neue</vt:lpstr>
      <vt:lpstr>宋体</vt:lpstr>
      <vt:lpstr>Arial Unicode MS</vt:lpstr>
      <vt:lpstr>汉仪书宋二KW</vt:lpstr>
      <vt:lpstr>微软雅黑</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cmr</dc:creator>
  <cp:lastModifiedBy>WPS_1603503655</cp:lastModifiedBy>
  <cp:revision>9</cp:revision>
  <dcterms:created xsi:type="dcterms:W3CDTF">2024-09-30T06:17:33Z</dcterms:created>
  <dcterms:modified xsi:type="dcterms:W3CDTF">2024-09-30T06:17:33Z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2052-6.10.1.8873</vt:lpwstr>
  </property>
  <property fmtid="{D5CDD505-2E9C-101B-9397-08002B2CF9AE}" pid="3" name="KSOTemplateUUID">
    <vt:lpwstr>v1.0_mb_SYLvZgC2/oiqGjhE0nXfVg==</vt:lpwstr>
  </property>
  <property fmtid="{D5CDD505-2E9C-101B-9397-08002B2CF9AE}" pid="4" name="ICV">
    <vt:lpwstr>17C599671DADA0ECBE940A6607807CE1</vt:lpwstr>
  </property>
</Properties>
</file>